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0240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4C2D"/>
    <a:srgbClr val="DA4B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2CA7F8-02AD-147C-6E03-361854B39E55}" v="32" dt="2026-07-03T09:26:59.3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1" autoAdjust="0"/>
    <p:restoredTop sz="94660"/>
  </p:normalViewPr>
  <p:slideViewPr>
    <p:cSldViewPr snapToGrid="0">
      <p:cViewPr>
        <p:scale>
          <a:sx n="20" d="100"/>
          <a:sy n="20" d="100"/>
        </p:scale>
        <p:origin x="1901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022" y="7070108"/>
            <a:ext cx="25704245" cy="15040222"/>
          </a:xfrm>
        </p:spPr>
        <p:txBody>
          <a:bodyPr anchor="b"/>
          <a:lstStyle>
            <a:lvl1pPr algn="ctr">
              <a:defRPr sz="19843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0036" y="22690338"/>
            <a:ext cx="22680216" cy="10430151"/>
          </a:xfrm>
        </p:spPr>
        <p:txBody>
          <a:bodyPr/>
          <a:lstStyle>
            <a:lvl1pPr marL="0" indent="0" algn="ctr">
              <a:buNone/>
              <a:defRPr sz="7937"/>
            </a:lvl1pPr>
            <a:lvl2pPr marL="1512006" indent="0" algn="ctr">
              <a:buNone/>
              <a:defRPr sz="6614"/>
            </a:lvl2pPr>
            <a:lvl3pPr marL="3024012" indent="0" algn="ctr">
              <a:buNone/>
              <a:defRPr sz="5953"/>
            </a:lvl3pPr>
            <a:lvl4pPr marL="4536018" indent="0" algn="ctr">
              <a:buNone/>
              <a:defRPr sz="5291"/>
            </a:lvl4pPr>
            <a:lvl5pPr marL="6048024" indent="0" algn="ctr">
              <a:buNone/>
              <a:defRPr sz="5291"/>
            </a:lvl5pPr>
            <a:lvl6pPr marL="7560031" indent="0" algn="ctr">
              <a:buNone/>
              <a:defRPr sz="5291"/>
            </a:lvl6pPr>
            <a:lvl7pPr marL="9072037" indent="0" algn="ctr">
              <a:buNone/>
              <a:defRPr sz="5291"/>
            </a:lvl7pPr>
            <a:lvl8pPr marL="10584043" indent="0" algn="ctr">
              <a:buNone/>
              <a:defRPr sz="5291"/>
            </a:lvl8pPr>
            <a:lvl9pPr marL="12096049" indent="0" algn="ctr">
              <a:buNone/>
              <a:defRPr sz="5291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8A44D-86DB-4824-AF18-650ECE4FBF33}" type="datetimeFigureOut">
              <a:rPr lang="fr-MA" smtClean="0"/>
              <a:t>03/07/2026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1168E-1541-4BDC-94E6-26AB880969DD}" type="slidenum">
              <a:rPr lang="fr-MA" smtClean="0"/>
              <a:t>‹#›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00930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8A44D-86DB-4824-AF18-650ECE4FBF33}" type="datetimeFigureOut">
              <a:rPr lang="fr-MA" smtClean="0"/>
              <a:t>03/07/2026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1168E-1541-4BDC-94E6-26AB880969DD}" type="slidenum">
              <a:rPr lang="fr-MA" smtClean="0"/>
              <a:t>‹#›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65265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40708" y="2300034"/>
            <a:ext cx="6520562" cy="3661054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79021" y="2300034"/>
            <a:ext cx="19183683" cy="3661054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8A44D-86DB-4824-AF18-650ECE4FBF33}" type="datetimeFigureOut">
              <a:rPr lang="fr-MA" smtClean="0"/>
              <a:t>03/07/2026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1168E-1541-4BDC-94E6-26AB880969DD}" type="slidenum">
              <a:rPr lang="fr-MA" smtClean="0"/>
              <a:t>‹#›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2959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8A44D-86DB-4824-AF18-650ECE4FBF33}" type="datetimeFigureOut">
              <a:rPr lang="fr-MA" smtClean="0"/>
              <a:t>03/07/2026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1168E-1541-4BDC-94E6-26AB880969DD}" type="slidenum">
              <a:rPr lang="fr-MA" smtClean="0"/>
              <a:t>‹#›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20483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272" y="10770172"/>
            <a:ext cx="26082248" cy="17970262"/>
          </a:xfrm>
        </p:spPr>
        <p:txBody>
          <a:bodyPr anchor="b"/>
          <a:lstStyle>
            <a:lvl1pPr>
              <a:defRPr sz="19843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3272" y="28910440"/>
            <a:ext cx="26082248" cy="9450136"/>
          </a:xfrm>
        </p:spPr>
        <p:txBody>
          <a:bodyPr/>
          <a:lstStyle>
            <a:lvl1pPr marL="0" indent="0">
              <a:buNone/>
              <a:defRPr sz="7937">
                <a:solidFill>
                  <a:schemeClr val="tx1"/>
                </a:solidFill>
              </a:defRPr>
            </a:lvl1pPr>
            <a:lvl2pPr marL="1512006" indent="0">
              <a:buNone/>
              <a:defRPr sz="6614">
                <a:solidFill>
                  <a:schemeClr val="tx1">
                    <a:tint val="75000"/>
                  </a:schemeClr>
                </a:solidFill>
              </a:defRPr>
            </a:lvl2pPr>
            <a:lvl3pPr marL="3024012" indent="0">
              <a:buNone/>
              <a:defRPr sz="5953">
                <a:solidFill>
                  <a:schemeClr val="tx1">
                    <a:tint val="75000"/>
                  </a:schemeClr>
                </a:solidFill>
              </a:defRPr>
            </a:lvl3pPr>
            <a:lvl4pPr marL="4536018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4pPr>
            <a:lvl5pPr marL="6048024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5pPr>
            <a:lvl6pPr marL="7560031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6pPr>
            <a:lvl7pPr marL="9072037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7pPr>
            <a:lvl8pPr marL="10584043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8pPr>
            <a:lvl9pPr marL="12096049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8A44D-86DB-4824-AF18-650ECE4FBF33}" type="datetimeFigureOut">
              <a:rPr lang="fr-MA" smtClean="0"/>
              <a:t>03/07/2026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1168E-1541-4BDC-94E6-26AB880969DD}" type="slidenum">
              <a:rPr lang="fr-MA" smtClean="0"/>
              <a:t>‹#›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78125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79020" y="11500170"/>
            <a:ext cx="12852122" cy="2741040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09146" y="11500170"/>
            <a:ext cx="12852122" cy="2741040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8A44D-86DB-4824-AF18-650ECE4FBF33}" type="datetimeFigureOut">
              <a:rPr lang="fr-MA" smtClean="0"/>
              <a:t>03/07/2026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1168E-1541-4BDC-94E6-26AB880969DD}" type="slidenum">
              <a:rPr lang="fr-MA" smtClean="0"/>
              <a:t>‹#›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78239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959" y="2300044"/>
            <a:ext cx="26082248" cy="835012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2962" y="10590160"/>
            <a:ext cx="12793057" cy="5190073"/>
          </a:xfrm>
        </p:spPr>
        <p:txBody>
          <a:bodyPr anchor="b"/>
          <a:lstStyle>
            <a:lvl1pPr marL="0" indent="0">
              <a:buNone/>
              <a:defRPr sz="7937" b="1"/>
            </a:lvl1pPr>
            <a:lvl2pPr marL="1512006" indent="0">
              <a:buNone/>
              <a:defRPr sz="6614" b="1"/>
            </a:lvl2pPr>
            <a:lvl3pPr marL="3024012" indent="0">
              <a:buNone/>
              <a:defRPr sz="5953" b="1"/>
            </a:lvl3pPr>
            <a:lvl4pPr marL="4536018" indent="0">
              <a:buNone/>
              <a:defRPr sz="5291" b="1"/>
            </a:lvl4pPr>
            <a:lvl5pPr marL="6048024" indent="0">
              <a:buNone/>
              <a:defRPr sz="5291" b="1"/>
            </a:lvl5pPr>
            <a:lvl6pPr marL="7560031" indent="0">
              <a:buNone/>
              <a:defRPr sz="5291" b="1"/>
            </a:lvl6pPr>
            <a:lvl7pPr marL="9072037" indent="0">
              <a:buNone/>
              <a:defRPr sz="5291" b="1"/>
            </a:lvl7pPr>
            <a:lvl8pPr marL="10584043" indent="0">
              <a:buNone/>
              <a:defRPr sz="5291" b="1"/>
            </a:lvl8pPr>
            <a:lvl9pPr marL="12096049" indent="0">
              <a:buNone/>
              <a:defRPr sz="529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2962" y="15780233"/>
            <a:ext cx="12793057" cy="2321034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09148" y="10590160"/>
            <a:ext cx="12856061" cy="5190073"/>
          </a:xfrm>
        </p:spPr>
        <p:txBody>
          <a:bodyPr anchor="b"/>
          <a:lstStyle>
            <a:lvl1pPr marL="0" indent="0">
              <a:buNone/>
              <a:defRPr sz="7937" b="1"/>
            </a:lvl1pPr>
            <a:lvl2pPr marL="1512006" indent="0">
              <a:buNone/>
              <a:defRPr sz="6614" b="1"/>
            </a:lvl2pPr>
            <a:lvl3pPr marL="3024012" indent="0">
              <a:buNone/>
              <a:defRPr sz="5953" b="1"/>
            </a:lvl3pPr>
            <a:lvl4pPr marL="4536018" indent="0">
              <a:buNone/>
              <a:defRPr sz="5291" b="1"/>
            </a:lvl4pPr>
            <a:lvl5pPr marL="6048024" indent="0">
              <a:buNone/>
              <a:defRPr sz="5291" b="1"/>
            </a:lvl5pPr>
            <a:lvl6pPr marL="7560031" indent="0">
              <a:buNone/>
              <a:defRPr sz="5291" b="1"/>
            </a:lvl6pPr>
            <a:lvl7pPr marL="9072037" indent="0">
              <a:buNone/>
              <a:defRPr sz="5291" b="1"/>
            </a:lvl7pPr>
            <a:lvl8pPr marL="10584043" indent="0">
              <a:buNone/>
              <a:defRPr sz="5291" b="1"/>
            </a:lvl8pPr>
            <a:lvl9pPr marL="12096049" indent="0">
              <a:buNone/>
              <a:defRPr sz="529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09148" y="15780233"/>
            <a:ext cx="12856061" cy="2321034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8A44D-86DB-4824-AF18-650ECE4FBF33}" type="datetimeFigureOut">
              <a:rPr lang="fr-MA" smtClean="0"/>
              <a:t>03/07/2026</a:t>
            </a:fld>
            <a:endParaRPr lang="fr-M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1168E-1541-4BDC-94E6-26AB880969DD}" type="slidenum">
              <a:rPr lang="fr-MA" smtClean="0"/>
              <a:t>‹#›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929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8A44D-86DB-4824-AF18-650ECE4FBF33}" type="datetimeFigureOut">
              <a:rPr lang="fr-MA" smtClean="0"/>
              <a:t>03/07/2026</a:t>
            </a:fld>
            <a:endParaRPr lang="fr-M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1168E-1541-4BDC-94E6-26AB880969DD}" type="slidenum">
              <a:rPr lang="fr-MA" smtClean="0"/>
              <a:t>‹#›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87995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8A44D-86DB-4824-AF18-650ECE4FBF33}" type="datetimeFigureOut">
              <a:rPr lang="fr-MA" smtClean="0"/>
              <a:t>03/07/2026</a:t>
            </a:fld>
            <a:endParaRPr lang="fr-M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1168E-1541-4BDC-94E6-26AB880969DD}" type="slidenum">
              <a:rPr lang="fr-MA" smtClean="0"/>
              <a:t>‹#›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4844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959" y="2880042"/>
            <a:ext cx="9753280" cy="10080149"/>
          </a:xfrm>
        </p:spPr>
        <p:txBody>
          <a:bodyPr anchor="b"/>
          <a:lstStyle>
            <a:lvl1pPr>
              <a:defRPr sz="10583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6061" y="6220102"/>
            <a:ext cx="15309146" cy="30700453"/>
          </a:xfrm>
        </p:spPr>
        <p:txBody>
          <a:bodyPr/>
          <a:lstStyle>
            <a:lvl1pPr>
              <a:defRPr sz="10583"/>
            </a:lvl1pPr>
            <a:lvl2pPr>
              <a:defRPr sz="9260"/>
            </a:lvl2pPr>
            <a:lvl3pPr>
              <a:defRPr sz="7937"/>
            </a:lvl3pPr>
            <a:lvl4pPr>
              <a:defRPr sz="6614"/>
            </a:lvl4pPr>
            <a:lvl5pPr>
              <a:defRPr sz="6614"/>
            </a:lvl5pPr>
            <a:lvl6pPr>
              <a:defRPr sz="6614"/>
            </a:lvl6pPr>
            <a:lvl7pPr>
              <a:defRPr sz="6614"/>
            </a:lvl7pPr>
            <a:lvl8pPr>
              <a:defRPr sz="6614"/>
            </a:lvl8pPr>
            <a:lvl9pPr>
              <a:defRPr sz="6614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2959" y="12960191"/>
            <a:ext cx="9753280" cy="24010358"/>
          </a:xfrm>
        </p:spPr>
        <p:txBody>
          <a:bodyPr/>
          <a:lstStyle>
            <a:lvl1pPr marL="0" indent="0">
              <a:buNone/>
              <a:defRPr sz="5291"/>
            </a:lvl1pPr>
            <a:lvl2pPr marL="1512006" indent="0">
              <a:buNone/>
              <a:defRPr sz="4630"/>
            </a:lvl2pPr>
            <a:lvl3pPr marL="3024012" indent="0">
              <a:buNone/>
              <a:defRPr sz="3969"/>
            </a:lvl3pPr>
            <a:lvl4pPr marL="4536018" indent="0">
              <a:buNone/>
              <a:defRPr sz="3307"/>
            </a:lvl4pPr>
            <a:lvl5pPr marL="6048024" indent="0">
              <a:buNone/>
              <a:defRPr sz="3307"/>
            </a:lvl5pPr>
            <a:lvl6pPr marL="7560031" indent="0">
              <a:buNone/>
              <a:defRPr sz="3307"/>
            </a:lvl6pPr>
            <a:lvl7pPr marL="9072037" indent="0">
              <a:buNone/>
              <a:defRPr sz="3307"/>
            </a:lvl7pPr>
            <a:lvl8pPr marL="10584043" indent="0">
              <a:buNone/>
              <a:defRPr sz="3307"/>
            </a:lvl8pPr>
            <a:lvl9pPr marL="12096049" indent="0">
              <a:buNone/>
              <a:defRPr sz="330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8A44D-86DB-4824-AF18-650ECE4FBF33}" type="datetimeFigureOut">
              <a:rPr lang="fr-MA" smtClean="0"/>
              <a:t>03/07/2026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1168E-1541-4BDC-94E6-26AB880969DD}" type="slidenum">
              <a:rPr lang="fr-MA" smtClean="0"/>
              <a:t>‹#›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95130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959" y="2880042"/>
            <a:ext cx="9753280" cy="10080149"/>
          </a:xfrm>
        </p:spPr>
        <p:txBody>
          <a:bodyPr anchor="b"/>
          <a:lstStyle>
            <a:lvl1pPr>
              <a:defRPr sz="10583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56061" y="6220102"/>
            <a:ext cx="15309146" cy="30700453"/>
          </a:xfrm>
        </p:spPr>
        <p:txBody>
          <a:bodyPr anchor="t"/>
          <a:lstStyle>
            <a:lvl1pPr marL="0" indent="0">
              <a:buNone/>
              <a:defRPr sz="10583"/>
            </a:lvl1pPr>
            <a:lvl2pPr marL="1512006" indent="0">
              <a:buNone/>
              <a:defRPr sz="9260"/>
            </a:lvl2pPr>
            <a:lvl3pPr marL="3024012" indent="0">
              <a:buNone/>
              <a:defRPr sz="7937"/>
            </a:lvl3pPr>
            <a:lvl4pPr marL="4536018" indent="0">
              <a:buNone/>
              <a:defRPr sz="6614"/>
            </a:lvl4pPr>
            <a:lvl5pPr marL="6048024" indent="0">
              <a:buNone/>
              <a:defRPr sz="6614"/>
            </a:lvl5pPr>
            <a:lvl6pPr marL="7560031" indent="0">
              <a:buNone/>
              <a:defRPr sz="6614"/>
            </a:lvl6pPr>
            <a:lvl7pPr marL="9072037" indent="0">
              <a:buNone/>
              <a:defRPr sz="6614"/>
            </a:lvl7pPr>
            <a:lvl8pPr marL="10584043" indent="0">
              <a:buNone/>
              <a:defRPr sz="6614"/>
            </a:lvl8pPr>
            <a:lvl9pPr marL="12096049" indent="0">
              <a:buNone/>
              <a:defRPr sz="6614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2959" y="12960191"/>
            <a:ext cx="9753280" cy="24010358"/>
          </a:xfrm>
        </p:spPr>
        <p:txBody>
          <a:bodyPr/>
          <a:lstStyle>
            <a:lvl1pPr marL="0" indent="0">
              <a:buNone/>
              <a:defRPr sz="5291"/>
            </a:lvl1pPr>
            <a:lvl2pPr marL="1512006" indent="0">
              <a:buNone/>
              <a:defRPr sz="4630"/>
            </a:lvl2pPr>
            <a:lvl3pPr marL="3024012" indent="0">
              <a:buNone/>
              <a:defRPr sz="3969"/>
            </a:lvl3pPr>
            <a:lvl4pPr marL="4536018" indent="0">
              <a:buNone/>
              <a:defRPr sz="3307"/>
            </a:lvl4pPr>
            <a:lvl5pPr marL="6048024" indent="0">
              <a:buNone/>
              <a:defRPr sz="3307"/>
            </a:lvl5pPr>
            <a:lvl6pPr marL="7560031" indent="0">
              <a:buNone/>
              <a:defRPr sz="3307"/>
            </a:lvl6pPr>
            <a:lvl7pPr marL="9072037" indent="0">
              <a:buNone/>
              <a:defRPr sz="3307"/>
            </a:lvl7pPr>
            <a:lvl8pPr marL="10584043" indent="0">
              <a:buNone/>
              <a:defRPr sz="3307"/>
            </a:lvl8pPr>
            <a:lvl9pPr marL="12096049" indent="0">
              <a:buNone/>
              <a:defRPr sz="330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8A44D-86DB-4824-AF18-650ECE4FBF33}" type="datetimeFigureOut">
              <a:rPr lang="fr-MA" smtClean="0"/>
              <a:t>03/07/2026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1168E-1541-4BDC-94E6-26AB880969DD}" type="slidenum">
              <a:rPr lang="fr-MA" smtClean="0"/>
              <a:t>‹#›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67681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79020" y="2300044"/>
            <a:ext cx="26082248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9020" y="11500170"/>
            <a:ext cx="26082248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79020" y="40040601"/>
            <a:ext cx="6804065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8A44D-86DB-4824-AF18-650ECE4FBF33}" type="datetimeFigureOut">
              <a:rPr lang="fr-MA" smtClean="0"/>
              <a:t>03/07/2026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17096" y="40040601"/>
            <a:ext cx="10206097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57203" y="40040601"/>
            <a:ext cx="6804065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1168E-1541-4BDC-94E6-26AB880969DD}" type="slidenum">
              <a:rPr lang="fr-MA" smtClean="0"/>
              <a:t>‹#›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82325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4012" rtl="0" eaLnBrk="1" latinLnBrk="0" hangingPunct="1">
        <a:lnSpc>
          <a:spcPct val="90000"/>
        </a:lnSpc>
        <a:spcBef>
          <a:spcPct val="0"/>
        </a:spcBef>
        <a:buNone/>
        <a:defRPr sz="145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003" indent="-756003" algn="l" defTabSz="3024012" rtl="0" eaLnBrk="1" latinLnBrk="0" hangingPunct="1">
        <a:lnSpc>
          <a:spcPct val="90000"/>
        </a:lnSpc>
        <a:spcBef>
          <a:spcPts val="3307"/>
        </a:spcBef>
        <a:buFont typeface="Arial" panose="020B0604020202020204" pitchFamily="34" charset="0"/>
        <a:buChar char="•"/>
        <a:defRPr sz="9260" kern="1200">
          <a:solidFill>
            <a:schemeClr val="tx1"/>
          </a:solidFill>
          <a:latin typeface="+mn-lt"/>
          <a:ea typeface="+mn-ea"/>
          <a:cs typeface="+mn-cs"/>
        </a:defRPr>
      </a:lvl1pPr>
      <a:lvl2pPr marL="2268009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7937" kern="1200">
          <a:solidFill>
            <a:schemeClr val="tx1"/>
          </a:solidFill>
          <a:latin typeface="+mn-lt"/>
          <a:ea typeface="+mn-ea"/>
          <a:cs typeface="+mn-cs"/>
        </a:defRPr>
      </a:lvl2pPr>
      <a:lvl3pPr marL="3780015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3pPr>
      <a:lvl4pPr marL="5292021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4pPr>
      <a:lvl5pPr marL="6804028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5pPr>
      <a:lvl6pPr marL="8316034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6pPr>
      <a:lvl7pPr marL="9828040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7pPr>
      <a:lvl8pPr marL="11340046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8pPr>
      <a:lvl9pPr marL="12852052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1pPr>
      <a:lvl2pPr marL="1512006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2pPr>
      <a:lvl3pPr marL="3024012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3pPr>
      <a:lvl4pPr marL="4536018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4pPr>
      <a:lvl5pPr marL="6048024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5pPr>
      <a:lvl6pPr marL="7560031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6pPr>
      <a:lvl7pPr marL="9072037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7pPr>
      <a:lvl8pPr marL="10584043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8pPr>
      <a:lvl9pPr marL="12096049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EB93059A-F7E4-40D1-9F90-D22B4482188A}"/>
              </a:ext>
            </a:extLst>
          </p:cNvPr>
          <p:cNvSpPr/>
          <p:nvPr/>
        </p:nvSpPr>
        <p:spPr>
          <a:xfrm>
            <a:off x="0" y="0"/>
            <a:ext cx="30240288" cy="2011175"/>
          </a:xfrm>
          <a:prstGeom prst="rect">
            <a:avLst/>
          </a:prstGeom>
          <a:solidFill>
            <a:srgbClr val="D74C2D"/>
          </a:solidFill>
          <a:ln w="76200">
            <a:solidFill>
              <a:srgbClr val="D74C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32DAF51-52BE-4C02-A837-9091703F7B78}"/>
              </a:ext>
            </a:extLst>
          </p:cNvPr>
          <p:cNvSpPr/>
          <p:nvPr/>
        </p:nvSpPr>
        <p:spPr>
          <a:xfrm>
            <a:off x="0" y="41189464"/>
            <a:ext cx="30240288" cy="2011174"/>
          </a:xfrm>
          <a:prstGeom prst="rect">
            <a:avLst/>
          </a:prstGeom>
          <a:solidFill>
            <a:srgbClr val="D74C2D"/>
          </a:solidFill>
          <a:ln w="76200">
            <a:solidFill>
              <a:srgbClr val="D74C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CCC99FB5-539B-4EBD-B4A0-D5DB791115CC}"/>
              </a:ext>
            </a:extLst>
          </p:cNvPr>
          <p:cNvSpPr txBox="1"/>
          <p:nvPr/>
        </p:nvSpPr>
        <p:spPr>
          <a:xfrm>
            <a:off x="5147736" y="41267179"/>
            <a:ext cx="21691737" cy="206210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3</a:t>
            </a:r>
            <a:r>
              <a:rPr lang="en-US" sz="4000" b="1" baseline="30000" dirty="0">
                <a:solidFill>
                  <a:schemeClr val="bg1"/>
                </a:solidFill>
              </a:rPr>
              <a:t>rd </a:t>
            </a:r>
            <a:r>
              <a:rPr lang="en-US" sz="4000" b="1">
                <a:solidFill>
                  <a:schemeClr val="bg1"/>
                </a:solidFill>
              </a:rPr>
              <a:t>Edition of the African Rietveld School, October 05–09, 2026</a:t>
            </a:r>
            <a:endParaRPr lang="en-US">
              <a:solidFill>
                <a:schemeClr val="bg1"/>
              </a:solidFill>
            </a:endParaRPr>
          </a:p>
          <a:p>
            <a:pPr algn="ctr"/>
            <a:r>
              <a:rPr lang="en-US" sz="4000" b="1" dirty="0">
                <a:solidFill>
                  <a:schemeClr val="bg1"/>
                </a:solidFill>
              </a:rPr>
              <a:t>  Mohammed VI Polytechnic University, </a:t>
            </a:r>
            <a:r>
              <a:rPr lang="en-US" sz="4000" b="1" dirty="0" err="1">
                <a:solidFill>
                  <a:schemeClr val="bg1"/>
                </a:solidFill>
              </a:rPr>
              <a:t>Benguerir</a:t>
            </a:r>
            <a:r>
              <a:rPr lang="en-US" sz="4000" b="1" dirty="0">
                <a:solidFill>
                  <a:schemeClr val="bg1"/>
                </a:solidFill>
              </a:rPr>
              <a:t>-Morocco</a:t>
            </a:r>
            <a:endParaRPr lang="en-US">
              <a:solidFill>
                <a:schemeClr val="bg1"/>
              </a:solidFill>
            </a:endParaRPr>
          </a:p>
          <a:p>
            <a:pPr algn="ctr"/>
            <a:r>
              <a:rPr lang="en-US" sz="4000" b="1" dirty="0">
                <a:solidFill>
                  <a:schemeClr val="bg1"/>
                </a:solidFill>
              </a:rPr>
              <a:t>limset.um6p.ma</a:t>
            </a:r>
          </a:p>
          <a:p>
            <a:endParaRPr lang="fr-MA" sz="800" dirty="0"/>
          </a:p>
        </p:txBody>
      </p:sp>
      <p:sp>
        <p:nvSpPr>
          <p:cNvPr id="26" name="角丸四角形 801">
            <a:extLst>
              <a:ext uri="{FF2B5EF4-FFF2-40B4-BE49-F238E27FC236}">
                <a16:creationId xmlns:a16="http://schemas.microsoft.com/office/drawing/2014/main" id="{8AA60D56-B29F-8D03-6028-AB23702966BA}"/>
              </a:ext>
            </a:extLst>
          </p:cNvPr>
          <p:cNvSpPr>
            <a:spLocks noChangeAspect="1"/>
          </p:cNvSpPr>
          <p:nvPr/>
        </p:nvSpPr>
        <p:spPr>
          <a:xfrm>
            <a:off x="510909" y="8187149"/>
            <a:ext cx="14310398" cy="8274125"/>
          </a:xfrm>
          <a:prstGeom prst="roundRect">
            <a:avLst>
              <a:gd name="adj" fmla="val 2952"/>
            </a:avLst>
          </a:prstGeom>
          <a:solidFill>
            <a:schemeClr val="bg1"/>
          </a:solidFill>
          <a:ln w="76200">
            <a:solidFill>
              <a:srgbClr val="D74C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fr-MA" altLang="ja-JP" sz="7177" dirty="0"/>
              <a:t>*</a:t>
            </a:r>
            <a:endParaRPr kumimoji="1" lang="ja-JP" altLang="en-US" sz="7177" dirty="0"/>
          </a:p>
        </p:txBody>
      </p:sp>
      <p:sp>
        <p:nvSpPr>
          <p:cNvPr id="27" name="テキスト ボックス 559">
            <a:extLst>
              <a:ext uri="{FF2B5EF4-FFF2-40B4-BE49-F238E27FC236}">
                <a16:creationId xmlns:a16="http://schemas.microsoft.com/office/drawing/2014/main" id="{29CD876F-CF29-5695-6437-B289FE3E90D4}"/>
              </a:ext>
            </a:extLst>
          </p:cNvPr>
          <p:cNvSpPr txBox="1"/>
          <p:nvPr/>
        </p:nvSpPr>
        <p:spPr>
          <a:xfrm>
            <a:off x="5029255" y="7751470"/>
            <a:ext cx="4954855" cy="923330"/>
          </a:xfrm>
          <a:prstGeom prst="rect">
            <a:avLst/>
          </a:prstGeom>
          <a:solidFill>
            <a:srgbClr val="D74C2D"/>
          </a:solidFill>
          <a:ln w="38100">
            <a:solidFill>
              <a:srgbClr val="D74C2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5400" dirty="0">
                <a:solidFill>
                  <a:schemeClr val="bg1"/>
                </a:solidFill>
                <a:latin typeface="Amasis MT Pro Medium" panose="02040604050005020304" pitchFamily="18" charset="0"/>
                <a:ea typeface="Yu Mincho Demibold" panose="02020600000000000000" pitchFamily="18" charset="-128"/>
              </a:rPr>
              <a:t>Introduction</a:t>
            </a:r>
            <a:endParaRPr kumimoji="1" lang="ja-JP" altLang="en-US" sz="5400" dirty="0">
              <a:solidFill>
                <a:schemeClr val="bg1"/>
              </a:solidFill>
              <a:latin typeface="Amasis MT Pro Medium" panose="02040604050005020304" pitchFamily="18" charset="0"/>
              <a:ea typeface="Yu Mincho Demibold" panose="02020600000000000000" pitchFamily="18" charset="-128"/>
            </a:endParaRPr>
          </a:p>
        </p:txBody>
      </p:sp>
      <p:sp>
        <p:nvSpPr>
          <p:cNvPr id="39" name="角丸四角形 801">
            <a:extLst>
              <a:ext uri="{FF2B5EF4-FFF2-40B4-BE49-F238E27FC236}">
                <a16:creationId xmlns:a16="http://schemas.microsoft.com/office/drawing/2014/main" id="{55E8E2F4-0E06-6A9F-C20E-A001CFCEECF8}"/>
              </a:ext>
            </a:extLst>
          </p:cNvPr>
          <p:cNvSpPr>
            <a:spLocks noChangeAspect="1"/>
          </p:cNvSpPr>
          <p:nvPr/>
        </p:nvSpPr>
        <p:spPr>
          <a:xfrm>
            <a:off x="16170504" y="8286934"/>
            <a:ext cx="13662468" cy="8239654"/>
          </a:xfrm>
          <a:prstGeom prst="roundRect">
            <a:avLst>
              <a:gd name="adj" fmla="val 2952"/>
            </a:avLst>
          </a:prstGeom>
          <a:solidFill>
            <a:schemeClr val="bg1"/>
          </a:solidFill>
          <a:ln w="76200">
            <a:solidFill>
              <a:srgbClr val="D74C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fr-MA" altLang="ja-JP" sz="7177" dirty="0"/>
              <a:t>*</a:t>
            </a:r>
            <a:endParaRPr kumimoji="1" lang="ja-JP" altLang="en-US" sz="7177" dirty="0"/>
          </a:p>
        </p:txBody>
      </p:sp>
      <p:sp>
        <p:nvSpPr>
          <p:cNvPr id="44" name="テキスト ボックス 559">
            <a:extLst>
              <a:ext uri="{FF2B5EF4-FFF2-40B4-BE49-F238E27FC236}">
                <a16:creationId xmlns:a16="http://schemas.microsoft.com/office/drawing/2014/main" id="{D31E0469-3499-273A-3708-04FEA8E9EA6E}"/>
              </a:ext>
            </a:extLst>
          </p:cNvPr>
          <p:cNvSpPr txBox="1"/>
          <p:nvPr/>
        </p:nvSpPr>
        <p:spPr>
          <a:xfrm>
            <a:off x="16939304" y="7854545"/>
            <a:ext cx="12061344" cy="984885"/>
          </a:xfrm>
          <a:prstGeom prst="rect">
            <a:avLst/>
          </a:prstGeom>
          <a:solidFill>
            <a:srgbClr val="D74C2D"/>
          </a:solidFill>
          <a:ln w="38100">
            <a:solidFill>
              <a:srgbClr val="D74C2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5800" dirty="0">
                <a:solidFill>
                  <a:schemeClr val="bg1"/>
                </a:solidFill>
                <a:latin typeface="Amasis MT Pro Medium" panose="02040604050005020304" pitchFamily="18" charset="0"/>
                <a:ea typeface="Yu Mincho Demibold" panose="02020600000000000000" pitchFamily="18" charset="-128"/>
              </a:rPr>
              <a:t>Importance of Rietveld Refinement</a:t>
            </a:r>
            <a:endParaRPr kumimoji="1" lang="ja-JP" altLang="en-US" sz="5800" dirty="0">
              <a:solidFill>
                <a:schemeClr val="bg1"/>
              </a:solidFill>
              <a:latin typeface="Amasis MT Pro Medium" panose="02040604050005020304" pitchFamily="18" charset="0"/>
              <a:ea typeface="Yu Mincho Demibold" panose="02020600000000000000" pitchFamily="18" charset="-128"/>
            </a:endParaRPr>
          </a:p>
        </p:txBody>
      </p:sp>
      <p:sp>
        <p:nvSpPr>
          <p:cNvPr id="48" name="角丸四角形 801">
            <a:extLst>
              <a:ext uri="{FF2B5EF4-FFF2-40B4-BE49-F238E27FC236}">
                <a16:creationId xmlns:a16="http://schemas.microsoft.com/office/drawing/2014/main" id="{F777C76D-CCB5-8691-27D9-822363134DFF}"/>
              </a:ext>
            </a:extLst>
          </p:cNvPr>
          <p:cNvSpPr>
            <a:spLocks noChangeAspect="1"/>
          </p:cNvSpPr>
          <p:nvPr/>
        </p:nvSpPr>
        <p:spPr>
          <a:xfrm>
            <a:off x="459113" y="17521824"/>
            <a:ext cx="29322062" cy="17233649"/>
          </a:xfrm>
          <a:prstGeom prst="roundRect">
            <a:avLst>
              <a:gd name="adj" fmla="val 2952"/>
            </a:avLst>
          </a:prstGeom>
          <a:solidFill>
            <a:schemeClr val="bg1"/>
          </a:solidFill>
          <a:ln w="76200">
            <a:solidFill>
              <a:srgbClr val="D74C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7177" dirty="0"/>
              <a:t>Composition (mol%)	x = 0	x = 5	x = 10	x = 15	x = 20</a:t>
            </a:r>
          </a:p>
          <a:p>
            <a:pPr algn="ctr"/>
            <a:r>
              <a:rPr kumimoji="1" lang="en-US" altLang="ja-JP" sz="7177" dirty="0"/>
              <a:t>Glass Bulks	 </a:t>
            </a:r>
          </a:p>
          <a:p>
            <a:pPr algn="ctr"/>
            <a:endParaRPr kumimoji="1" lang="en-US" altLang="ja-JP" sz="7177" dirty="0"/>
          </a:p>
          <a:p>
            <a:pPr algn="ctr"/>
            <a:r>
              <a:rPr kumimoji="1" lang="en-US" altLang="ja-JP" sz="7177" dirty="0"/>
              <a:t>Glass powders	</a:t>
            </a:r>
          </a:p>
        </p:txBody>
      </p:sp>
      <p:sp>
        <p:nvSpPr>
          <p:cNvPr id="49" name="テキスト ボックス 559">
            <a:extLst>
              <a:ext uri="{FF2B5EF4-FFF2-40B4-BE49-F238E27FC236}">
                <a16:creationId xmlns:a16="http://schemas.microsoft.com/office/drawing/2014/main" id="{C6BDAE14-5565-A8EF-1E33-FD66264472A9}"/>
              </a:ext>
            </a:extLst>
          </p:cNvPr>
          <p:cNvSpPr txBox="1"/>
          <p:nvPr/>
        </p:nvSpPr>
        <p:spPr>
          <a:xfrm>
            <a:off x="11637386" y="17017414"/>
            <a:ext cx="7181593" cy="984885"/>
          </a:xfrm>
          <a:prstGeom prst="rect">
            <a:avLst/>
          </a:prstGeom>
          <a:solidFill>
            <a:srgbClr val="D74C2D"/>
          </a:solidFill>
          <a:ln w="38100">
            <a:solidFill>
              <a:srgbClr val="D74C2D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6000">
                <a:latin typeface="Amasis MT Pro Medium" panose="02040604050005020304" pitchFamily="18" charset="0"/>
                <a:ea typeface="Yu Mincho Demibold" panose="02020600000000000000" pitchFamily="18" charset="-128"/>
              </a:defRPr>
            </a:lvl1pPr>
          </a:lstStyle>
          <a:p>
            <a:r>
              <a:rPr lang="en-US" altLang="ja-JP" sz="5800" dirty="0">
                <a:solidFill>
                  <a:schemeClr val="bg1"/>
                </a:solidFill>
              </a:rPr>
              <a:t>Results</a:t>
            </a:r>
            <a:endParaRPr lang="ja-JP" altLang="en-US" sz="5800" dirty="0">
              <a:solidFill>
                <a:schemeClr val="bg1"/>
              </a:solidFill>
            </a:endParaRPr>
          </a:p>
        </p:txBody>
      </p:sp>
      <p:sp>
        <p:nvSpPr>
          <p:cNvPr id="59" name="Rectangle 7">
            <a:extLst>
              <a:ext uri="{FF2B5EF4-FFF2-40B4-BE49-F238E27FC236}">
                <a16:creationId xmlns:a16="http://schemas.microsoft.com/office/drawing/2014/main" id="{6174C74A-D812-7C9F-7B24-F635D551D2B7}"/>
              </a:ext>
            </a:extLst>
          </p:cNvPr>
          <p:cNvSpPr/>
          <p:nvPr/>
        </p:nvSpPr>
        <p:spPr>
          <a:xfrm rot="18900000">
            <a:off x="11479608" y="26253685"/>
            <a:ext cx="759607" cy="1872135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0" name="Trapezoid 28">
            <a:extLst>
              <a:ext uri="{FF2B5EF4-FFF2-40B4-BE49-F238E27FC236}">
                <a16:creationId xmlns:a16="http://schemas.microsoft.com/office/drawing/2014/main" id="{CB3FAE10-539D-782F-A893-7CC6BD98FD76}"/>
              </a:ext>
            </a:extLst>
          </p:cNvPr>
          <p:cNvSpPr>
            <a:spLocks noChangeAspect="1"/>
          </p:cNvSpPr>
          <p:nvPr/>
        </p:nvSpPr>
        <p:spPr>
          <a:xfrm>
            <a:off x="15001168" y="22200094"/>
            <a:ext cx="1274762" cy="1544638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2700" dirty="0"/>
          </a:p>
        </p:txBody>
      </p:sp>
      <p:sp>
        <p:nvSpPr>
          <p:cNvPr id="61" name="Donut 24">
            <a:extLst>
              <a:ext uri="{FF2B5EF4-FFF2-40B4-BE49-F238E27FC236}">
                <a16:creationId xmlns:a16="http://schemas.microsoft.com/office/drawing/2014/main" id="{742B31D8-99F9-560D-082B-71A5358054E8}"/>
              </a:ext>
            </a:extLst>
          </p:cNvPr>
          <p:cNvSpPr/>
          <p:nvPr/>
        </p:nvSpPr>
        <p:spPr>
          <a:xfrm>
            <a:off x="18747321" y="26378669"/>
            <a:ext cx="1512099" cy="143901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2" name="Rounded Rectangle 51">
            <a:extLst>
              <a:ext uri="{FF2B5EF4-FFF2-40B4-BE49-F238E27FC236}">
                <a16:creationId xmlns:a16="http://schemas.microsoft.com/office/drawing/2014/main" id="{5CCB6C99-9803-98F4-C973-AC920F915039}"/>
              </a:ext>
            </a:extLst>
          </p:cNvPr>
          <p:cNvSpPr/>
          <p:nvPr/>
        </p:nvSpPr>
        <p:spPr>
          <a:xfrm rot="16200000" flipH="1">
            <a:off x="14684994" y="30126259"/>
            <a:ext cx="1824207" cy="1822697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角丸四角形 801">
            <a:extLst>
              <a:ext uri="{FF2B5EF4-FFF2-40B4-BE49-F238E27FC236}">
                <a16:creationId xmlns:a16="http://schemas.microsoft.com/office/drawing/2014/main" id="{31CE9724-BCED-461D-9C98-77DBF6112275}"/>
              </a:ext>
            </a:extLst>
          </p:cNvPr>
          <p:cNvSpPr>
            <a:spLocks noChangeAspect="1"/>
          </p:cNvSpPr>
          <p:nvPr/>
        </p:nvSpPr>
        <p:spPr>
          <a:xfrm>
            <a:off x="510908" y="35517836"/>
            <a:ext cx="29270267" cy="2595377"/>
          </a:xfrm>
          <a:prstGeom prst="roundRect">
            <a:avLst>
              <a:gd name="adj" fmla="val 2952"/>
            </a:avLst>
          </a:prstGeom>
          <a:solidFill>
            <a:schemeClr val="bg1"/>
          </a:solidFill>
          <a:ln w="76200">
            <a:solidFill>
              <a:srgbClr val="D74C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fr-MA" altLang="ja-JP" sz="7177" dirty="0"/>
              <a:t>*</a:t>
            </a:r>
            <a:endParaRPr kumimoji="1" lang="ja-JP" altLang="en-US" sz="7177" dirty="0"/>
          </a:p>
        </p:txBody>
      </p:sp>
      <p:sp>
        <p:nvSpPr>
          <p:cNvPr id="64" name="テキスト ボックス 559">
            <a:extLst>
              <a:ext uri="{FF2B5EF4-FFF2-40B4-BE49-F238E27FC236}">
                <a16:creationId xmlns:a16="http://schemas.microsoft.com/office/drawing/2014/main" id="{198317BC-E739-3F66-FDE6-B5DC9EF013E1}"/>
              </a:ext>
            </a:extLst>
          </p:cNvPr>
          <p:cNvSpPr txBox="1"/>
          <p:nvPr/>
        </p:nvSpPr>
        <p:spPr>
          <a:xfrm>
            <a:off x="12147605" y="35036604"/>
            <a:ext cx="6161154" cy="923330"/>
          </a:xfrm>
          <a:prstGeom prst="rect">
            <a:avLst/>
          </a:prstGeom>
          <a:solidFill>
            <a:srgbClr val="D74C2D"/>
          </a:solidFill>
          <a:ln w="38100">
            <a:solidFill>
              <a:srgbClr val="D74C2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5400" dirty="0">
                <a:solidFill>
                  <a:schemeClr val="bg1"/>
                </a:solidFill>
                <a:latin typeface="Amasis MT Pro Medium" panose="02040604050005020304" pitchFamily="18" charset="0"/>
                <a:ea typeface="Yu Mincho Demibold" panose="02020600000000000000" pitchFamily="18" charset="-128"/>
              </a:rPr>
              <a:t>Conclusion</a:t>
            </a:r>
            <a:endParaRPr kumimoji="1" lang="ja-JP" altLang="en-US" sz="5400" dirty="0">
              <a:solidFill>
                <a:schemeClr val="bg1"/>
              </a:solidFill>
              <a:latin typeface="Amasis MT Pro Medium" panose="02040604050005020304" pitchFamily="18" charset="0"/>
              <a:ea typeface="Yu Mincho Demibold" panose="02020600000000000000" pitchFamily="18" charset="-128"/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5812C700-BDDC-1E14-C493-68625FCADC83}"/>
              </a:ext>
            </a:extLst>
          </p:cNvPr>
          <p:cNvSpPr/>
          <p:nvPr/>
        </p:nvSpPr>
        <p:spPr>
          <a:xfrm>
            <a:off x="2098795" y="4010118"/>
            <a:ext cx="25445023" cy="3340017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defTabSz="3576384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CA" sz="4800" u="sng" dirty="0">
                <a:solidFill>
                  <a:prstClr val="white">
                    <a:lumMod val="10000"/>
                  </a:prstClr>
                </a:solidFill>
                <a:latin typeface="+mn-lt"/>
                <a:cs typeface="Times New Roman" panose="02020603050405020304" pitchFamily="18" charset="0"/>
              </a:rPr>
              <a:t>First author</a:t>
            </a:r>
            <a:r>
              <a:rPr lang="en-CA" sz="4800" baseline="30000" dirty="0">
                <a:solidFill>
                  <a:prstClr val="white">
                    <a:lumMod val="10000"/>
                  </a:prstClr>
                </a:solidFill>
                <a:latin typeface="+mn-lt"/>
                <a:cs typeface="Times New Roman" panose="02020603050405020304" pitchFamily="18" charset="0"/>
              </a:rPr>
              <a:t>1</a:t>
            </a:r>
            <a:r>
              <a:rPr lang="en-CA" sz="4800" b="1" dirty="0">
                <a:solidFill>
                  <a:prstClr val="white">
                    <a:lumMod val="10000"/>
                  </a:prstClr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en-CA" sz="4800" dirty="0">
                <a:solidFill>
                  <a:prstClr val="white">
                    <a:lumMod val="10000"/>
                  </a:prstClr>
                </a:solidFill>
                <a:latin typeface="+mn-lt"/>
                <a:cs typeface="Times New Roman" panose="02020603050405020304" pitchFamily="18" charset="0"/>
              </a:rPr>
              <a:t>Second author</a:t>
            </a:r>
            <a:r>
              <a:rPr lang="en-CA" sz="4800" baseline="30000" dirty="0">
                <a:solidFill>
                  <a:prstClr val="white">
                    <a:lumMod val="10000"/>
                  </a:prstClr>
                </a:solidFill>
                <a:latin typeface="+mn-lt"/>
                <a:cs typeface="Times New Roman" panose="02020603050405020304" pitchFamily="18" charset="0"/>
              </a:rPr>
              <a:t>2</a:t>
            </a:r>
            <a:r>
              <a:rPr lang="en-CA" sz="4800" dirty="0">
                <a:solidFill>
                  <a:prstClr val="white">
                    <a:lumMod val="10000"/>
                  </a:prstClr>
                </a:solidFill>
                <a:latin typeface="+mn-lt"/>
                <a:cs typeface="Times New Roman" panose="02020603050405020304" pitchFamily="18" charset="0"/>
              </a:rPr>
              <a:t>, Third author</a:t>
            </a:r>
            <a:r>
              <a:rPr lang="en-CA" sz="4800" baseline="30000" dirty="0">
                <a:solidFill>
                  <a:prstClr val="white">
                    <a:lumMod val="10000"/>
                  </a:prstClr>
                </a:solidFill>
                <a:latin typeface="+mn-lt"/>
                <a:cs typeface="Times New Roman" panose="02020603050405020304" pitchFamily="18" charset="0"/>
              </a:rPr>
              <a:t>3</a:t>
            </a:r>
          </a:p>
          <a:p>
            <a:pPr algn="ctr" defTabSz="3576384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baseline="30000" dirty="0">
                <a:solidFill>
                  <a:prstClr val="white">
                    <a:lumMod val="10000"/>
                  </a:prstClr>
                </a:solidFill>
                <a:latin typeface="+mn-lt"/>
                <a:cs typeface="Times New Roman" panose="02020603050405020304" pitchFamily="18" charset="0"/>
              </a:rPr>
              <a:t> 1</a:t>
            </a:r>
            <a:r>
              <a:rPr lang="fr-FR" sz="3200" dirty="0">
                <a:solidFill>
                  <a:prstClr val="white">
                    <a:lumMod val="10000"/>
                  </a:prst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+mn-lt"/>
                <a:cs typeface="Times New Roman" panose="02020603050405020304" pitchFamily="18" charset="0"/>
              </a:rPr>
              <a:t>Affiliation</a:t>
            </a:r>
          </a:p>
          <a:p>
            <a:pPr algn="ctr" defTabSz="3576384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dirty="0">
                <a:solidFill>
                  <a:prstClr val="white">
                    <a:lumMod val="10000"/>
                  </a:prst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fr-FR" sz="3200" baseline="30000" dirty="0">
                <a:solidFill>
                  <a:prstClr val="white">
                    <a:lumMod val="10000"/>
                  </a:prstClr>
                </a:solidFill>
                <a:latin typeface="+mn-lt"/>
                <a:cs typeface="Times New Roman" panose="02020603050405020304" pitchFamily="18" charset="0"/>
              </a:rPr>
              <a:t>2 </a:t>
            </a:r>
            <a:r>
              <a:rPr lang="fr-FR" sz="3200" dirty="0">
                <a:latin typeface="+mn-lt"/>
                <a:cs typeface="Times New Roman" panose="02020603050405020304" pitchFamily="18" charset="0"/>
              </a:rPr>
              <a:t>Affiliation</a:t>
            </a:r>
          </a:p>
          <a:p>
            <a:pPr algn="ctr" defTabSz="3576384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ZA" sz="3200" dirty="0">
                <a:solidFill>
                  <a:prstClr val="white">
                    <a:lumMod val="10000"/>
                  </a:prstClr>
                </a:solidFill>
                <a:latin typeface="+mn-lt"/>
                <a:cs typeface="Times New Roman" panose="02020603050405020304" pitchFamily="18" charset="0"/>
              </a:rPr>
              <a:t>Corresponding Author Email:</a:t>
            </a:r>
            <a:endParaRPr lang="en-ZA" sz="3600" dirty="0">
              <a:solidFill>
                <a:schemeClr val="accent1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FBD6CA07-D963-0498-CB2E-3806C37453C6}"/>
              </a:ext>
            </a:extLst>
          </p:cNvPr>
          <p:cNvSpPr/>
          <p:nvPr/>
        </p:nvSpPr>
        <p:spPr>
          <a:xfrm>
            <a:off x="5086991" y="2586035"/>
            <a:ext cx="19628934" cy="1323439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defTabSz="357638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b="1" dirty="0">
                <a:solidFill>
                  <a:schemeClr val="bg1">
                    <a:lumMod val="10000"/>
                  </a:schemeClr>
                </a:solidFill>
                <a:latin typeface="+mn-lt"/>
                <a:ea typeface="Tw Cen MT" panose="020B0602020104020603" pitchFamily="34" charset="0"/>
                <a:cs typeface="Times New Roman" panose="02020603050405020304" pitchFamily="18" charset="0"/>
              </a:rPr>
              <a:t>Title (80 pts)</a:t>
            </a:r>
          </a:p>
        </p:txBody>
      </p:sp>
      <p:sp>
        <p:nvSpPr>
          <p:cNvPr id="7" name="角丸四角形 801">
            <a:extLst>
              <a:ext uri="{FF2B5EF4-FFF2-40B4-BE49-F238E27FC236}">
                <a16:creationId xmlns:a16="http://schemas.microsoft.com/office/drawing/2014/main" id="{766AC798-F1E7-7A3C-B5EB-1176F74CEE32}"/>
              </a:ext>
            </a:extLst>
          </p:cNvPr>
          <p:cNvSpPr>
            <a:spLocks noChangeAspect="1"/>
          </p:cNvSpPr>
          <p:nvPr/>
        </p:nvSpPr>
        <p:spPr>
          <a:xfrm>
            <a:off x="459113" y="38840276"/>
            <a:ext cx="29373859" cy="1820628"/>
          </a:xfrm>
          <a:prstGeom prst="roundRect">
            <a:avLst>
              <a:gd name="adj" fmla="val 2952"/>
            </a:avLst>
          </a:prstGeom>
          <a:solidFill>
            <a:schemeClr val="bg1"/>
          </a:solidFill>
          <a:ln w="76200">
            <a:solidFill>
              <a:srgbClr val="D74C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fr-MA" altLang="ja-JP" sz="7177" dirty="0"/>
              <a:t>*</a:t>
            </a:r>
            <a:endParaRPr kumimoji="1" lang="ja-JP" altLang="en-US" sz="7177" dirty="0"/>
          </a:p>
        </p:txBody>
      </p:sp>
      <p:sp>
        <p:nvSpPr>
          <p:cNvPr id="13" name="テキスト ボックス 559">
            <a:extLst>
              <a:ext uri="{FF2B5EF4-FFF2-40B4-BE49-F238E27FC236}">
                <a16:creationId xmlns:a16="http://schemas.microsoft.com/office/drawing/2014/main" id="{000AA917-D930-ECB3-A7DC-717368E18657}"/>
              </a:ext>
            </a:extLst>
          </p:cNvPr>
          <p:cNvSpPr txBox="1"/>
          <p:nvPr/>
        </p:nvSpPr>
        <p:spPr>
          <a:xfrm>
            <a:off x="12147605" y="38357511"/>
            <a:ext cx="6161154" cy="994149"/>
          </a:xfrm>
          <a:prstGeom prst="rect">
            <a:avLst/>
          </a:prstGeom>
          <a:solidFill>
            <a:srgbClr val="D74C2D"/>
          </a:solidFill>
          <a:ln w="38100">
            <a:solidFill>
              <a:srgbClr val="D74C2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5800" dirty="0">
                <a:solidFill>
                  <a:schemeClr val="bg1"/>
                </a:solidFill>
                <a:latin typeface="Amasis MT Pro Medium" panose="02040604050005020304" pitchFamily="18" charset="0"/>
                <a:ea typeface="Yu Mincho Demibold" panose="02020600000000000000" pitchFamily="18" charset="-128"/>
              </a:rPr>
              <a:t>References</a:t>
            </a:r>
            <a:endParaRPr kumimoji="1" lang="ja-JP" altLang="en-US" sz="5800" dirty="0">
              <a:solidFill>
                <a:schemeClr val="bg1"/>
              </a:solidFill>
              <a:latin typeface="Amasis MT Pro Medium" panose="02040604050005020304" pitchFamily="18" charset="0"/>
              <a:ea typeface="Yu Mincho Demibold" panose="02020600000000000000" pitchFamily="18" charset="-128"/>
            </a:endParaRPr>
          </a:p>
        </p:txBody>
      </p:sp>
      <p:pic>
        <p:nvPicPr>
          <p:cNvPr id="11" name="Image 2" descr="Une image contenant capture d’écran, art, Graphique, texte&#10;&#10;Description générée automatiquement">
            <a:extLst>
              <a:ext uri="{FF2B5EF4-FFF2-40B4-BE49-F238E27FC236}">
                <a16:creationId xmlns:a16="http://schemas.microsoft.com/office/drawing/2014/main" id="{2ADB26F0-8D38-E501-67DD-7F0CD2B183D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713" y="18890554"/>
            <a:ext cx="29401261" cy="147374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441F3F-F6DC-2154-9C7D-F141462A8C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9814" y="-105427"/>
            <a:ext cx="15512995" cy="21274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CF527AA-51DC-1CE7-DA08-B2497E7F4B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3797" y="-12912"/>
            <a:ext cx="3798391" cy="190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384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5634</TotalTime>
  <Words>90</Words>
  <Application>Microsoft Office PowerPoint</Application>
  <PresentationFormat>Custom</PresentationFormat>
  <Paragraphs>21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Thème Office</vt:lpstr>
      <vt:lpstr>PowerPoint Presentation</vt:lpstr>
    </vt:vector>
  </TitlesOfParts>
  <Company>MOHAMMED VI POLYTECHNIC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Mustapha MATROUF</dc:creator>
  <cp:lastModifiedBy>Asmaa AKHROUF</cp:lastModifiedBy>
  <cp:revision>27</cp:revision>
  <dcterms:created xsi:type="dcterms:W3CDTF">2024-11-08T11:59:44Z</dcterms:created>
  <dcterms:modified xsi:type="dcterms:W3CDTF">2026-07-03T09:27:01Z</dcterms:modified>
</cp:coreProperties>
</file>